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63" r:id="rId4"/>
    <p:sldId id="264" r:id="rId5"/>
    <p:sldId id="257" r:id="rId6"/>
    <p:sldId id="258" r:id="rId7"/>
    <p:sldId id="266" r:id="rId8"/>
    <p:sldId id="267" r:id="rId9"/>
    <p:sldId id="265" r:id="rId10"/>
    <p:sldId id="268" r:id="rId11"/>
    <p:sldId id="259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6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E74DB-AC7A-4D59-B80B-2E4B1DA72ED6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C7EAF-40A3-4444-8C2B-384B04E3EC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833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BD0A-C80A-435D-8109-8919582D61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6B7E7-D223-43C7-AADA-E188D1C718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909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BD0A-C80A-435D-8109-8919582D61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6B7E7-D223-43C7-AADA-E188D1C718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743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BD0A-C80A-435D-8109-8919582D61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6B7E7-D223-43C7-AADA-E188D1C718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2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BD0A-C80A-435D-8109-8919582D61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6B7E7-D223-43C7-AADA-E188D1C718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0966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BD0A-C80A-435D-8109-8919582D61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6B7E7-D223-43C7-AADA-E188D1C718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0196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BD0A-C80A-435D-8109-8919582D61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6B7E7-D223-43C7-AADA-E188D1C718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734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BD0A-C80A-435D-8109-8919582D61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6B7E7-D223-43C7-AADA-E188D1C718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615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BD0A-C80A-435D-8109-8919582D61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6B7E7-D223-43C7-AADA-E188D1C718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537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BD0A-C80A-435D-8109-8919582D61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6B7E7-D223-43C7-AADA-E188D1C718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7990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BD0A-C80A-435D-8109-8919582D61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6B7E7-D223-43C7-AADA-E188D1C718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920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BD0A-C80A-435D-8109-8919582D61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6B7E7-D223-43C7-AADA-E188D1C718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9382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7BD0A-C80A-435D-8109-8919582D61CD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6B7E7-D223-43C7-AADA-E188D1C718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8422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74371" y="328247"/>
            <a:ext cx="9144000" cy="14739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de-DE" sz="4400" b="1" dirty="0" smtClean="0"/>
              <a:t>30 Jahre Städtebauförderung in Sachsen</a:t>
            </a:r>
            <a:br>
              <a:rPr lang="de-DE" sz="4400" b="1" dirty="0" smtClean="0"/>
            </a:br>
            <a:r>
              <a:rPr lang="de-DE" sz="800" b="1" dirty="0" smtClean="0"/>
              <a:t/>
            </a:r>
            <a:br>
              <a:rPr lang="de-DE" sz="800" b="1" dirty="0" smtClean="0"/>
            </a:br>
            <a:r>
              <a:rPr lang="de-DE" sz="3200" dirty="0"/>
              <a:t>Konferenz am 06.10.2021 in </a:t>
            </a:r>
            <a:r>
              <a:rPr lang="de-DE" sz="3200" dirty="0" smtClean="0"/>
              <a:t>Neustadt</a:t>
            </a:r>
            <a:endParaRPr lang="de-DE" sz="32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90255" y="2161732"/>
            <a:ext cx="9144000" cy="2169622"/>
          </a:xfrm>
        </p:spPr>
        <p:txBody>
          <a:bodyPr>
            <a:noAutofit/>
          </a:bodyPr>
          <a:lstStyle/>
          <a:p>
            <a:r>
              <a:rPr lang="de-DE" sz="4800" u="sng" dirty="0" smtClean="0"/>
              <a:t>Workshop 4:</a:t>
            </a:r>
            <a:r>
              <a:rPr lang="de-DE" sz="4800" dirty="0" smtClean="0"/>
              <a:t> </a:t>
            </a:r>
          </a:p>
          <a:p>
            <a:r>
              <a:rPr lang="de-DE" sz="4800" i="1" dirty="0" smtClean="0"/>
              <a:t>Corona: Neuer Kontext für die Städtebauförderung</a:t>
            </a:r>
            <a:r>
              <a:rPr lang="de-DE" sz="5400" i="1" dirty="0" smtClean="0"/>
              <a:t>?</a:t>
            </a:r>
            <a:endParaRPr lang="de-DE" sz="5400" i="1" dirty="0"/>
          </a:p>
        </p:txBody>
      </p:sp>
      <p:sp>
        <p:nvSpPr>
          <p:cNvPr id="4" name="Untertitel 2"/>
          <p:cNvSpPr txBox="1">
            <a:spLocks/>
          </p:cNvSpPr>
          <p:nvPr/>
        </p:nvSpPr>
        <p:spPr>
          <a:xfrm>
            <a:off x="1842655" y="4628125"/>
            <a:ext cx="9144000" cy="13965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 smtClean="0"/>
              <a:t>Moderation: Anja Maruschky</a:t>
            </a:r>
          </a:p>
          <a:p>
            <a:r>
              <a:rPr lang="de-DE" sz="3200" dirty="0" smtClean="0"/>
              <a:t> </a:t>
            </a:r>
            <a:r>
              <a:rPr lang="de-DE" dirty="0" smtClean="0"/>
              <a:t>Referatsleiterin Städtebau- und Schulbauförderung </a:t>
            </a:r>
          </a:p>
          <a:p>
            <a:pPr>
              <a:spcBef>
                <a:spcPts val="0"/>
              </a:spcBef>
            </a:pPr>
            <a:r>
              <a:rPr lang="de-DE" dirty="0" smtClean="0"/>
              <a:t>im Thüringer Ministerium für Infrastruktur und Landwirtschaft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84174"/>
            <a:ext cx="12192000" cy="473826"/>
          </a:xfrm>
          <a:prstGeom prst="rect">
            <a:avLst/>
          </a:prstGeom>
        </p:spPr>
      </p:pic>
      <p:sp>
        <p:nvSpPr>
          <p:cNvPr id="6" name="Inhaltsplatzhalter 5"/>
          <p:cNvSpPr txBox="1">
            <a:spLocks/>
          </p:cNvSpPr>
          <p:nvPr/>
        </p:nvSpPr>
        <p:spPr>
          <a:xfrm>
            <a:off x="0" y="6498690"/>
            <a:ext cx="8479857" cy="35931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bg1"/>
                </a:solidFill>
              </a:rPr>
              <a:t>Anja Maruschky, Thüringer Ministerium für Infrastruktur und Landwirtschaft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046" y="6384174"/>
            <a:ext cx="993403" cy="48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43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84174"/>
            <a:ext cx="12192000" cy="473826"/>
          </a:xfrm>
          <a:prstGeom prst="rect">
            <a:avLst/>
          </a:prstGeom>
        </p:spPr>
      </p:pic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838200" y="297750"/>
            <a:ext cx="10515600" cy="494567"/>
          </a:xfrm>
        </p:spPr>
        <p:txBody>
          <a:bodyPr>
            <a:normAutofit/>
          </a:bodyPr>
          <a:lstStyle/>
          <a:p>
            <a:pPr algn="ctr"/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30 Jahre Städtebauförderung in 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Sachsen 06.10.2021 – Workshop 4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 txBox="1">
            <a:spLocks/>
          </p:cNvSpPr>
          <p:nvPr/>
        </p:nvSpPr>
        <p:spPr>
          <a:xfrm>
            <a:off x="0" y="6498690"/>
            <a:ext cx="8479857" cy="35931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dirty="0" smtClean="0"/>
              <a:t> </a:t>
            </a:r>
            <a:r>
              <a:rPr lang="de-DE" dirty="0" smtClean="0">
                <a:solidFill>
                  <a:schemeClr val="bg1"/>
                </a:solidFill>
              </a:rPr>
              <a:t>Anja Maruschky, Thüringer Ministerium für Infrastruktur und Landwirtschaft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046" y="6384174"/>
            <a:ext cx="993403" cy="482987"/>
          </a:xfrm>
          <a:prstGeom prst="rect">
            <a:avLst/>
          </a:prstGeom>
        </p:spPr>
      </p:pic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38199" y="2821644"/>
            <a:ext cx="10748864" cy="33776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landesseitige Initiierung/Etablierung stetigen </a:t>
            </a:r>
            <a:r>
              <a:rPr lang="de-DE" dirty="0"/>
              <a:t>Wissenstransfers und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Erfahrungsaustauschs, Weiterentwicklung bestehender Formate 	</a:t>
            </a:r>
            <a:r>
              <a:rPr lang="de-DE" i="1" dirty="0" smtClean="0"/>
              <a:t>Regionale Konferenzen zu Wahlthemen der Kommunen, 	gemeinsame thematische Arbeitsgruppen von Vertretern der 	Kommunal– und der Landesverwaltung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Förderung </a:t>
            </a:r>
            <a:r>
              <a:rPr lang="de-DE" dirty="0"/>
              <a:t>des </a:t>
            </a:r>
            <a:r>
              <a:rPr lang="de-DE" dirty="0" smtClean="0"/>
              <a:t>kommunalen Dialogs unter </a:t>
            </a:r>
            <a:r>
              <a:rPr lang="de-DE" dirty="0"/>
              <a:t>Einbeziehung </a:t>
            </a:r>
            <a:r>
              <a:rPr lang="de-DE" dirty="0" smtClean="0"/>
              <a:t>von,   </a:t>
            </a:r>
            <a:br>
              <a:rPr lang="de-DE" dirty="0" smtClean="0"/>
            </a:br>
            <a:r>
              <a:rPr lang="de-DE" dirty="0" smtClean="0"/>
              <a:t> Kommunalverwaltungen </a:t>
            </a:r>
            <a:r>
              <a:rPr lang="de-DE" dirty="0"/>
              <a:t>und </a:t>
            </a:r>
            <a:r>
              <a:rPr lang="de-DE" dirty="0" smtClean="0"/>
              <a:t>Mandatsträger*innen Hochschulen und  </a:t>
            </a:r>
            <a:br>
              <a:rPr lang="de-DE" dirty="0" smtClean="0"/>
            </a:br>
            <a:r>
              <a:rPr lang="de-DE" dirty="0" smtClean="0"/>
              <a:t> örtlichen Akteuren der Stadtentwicklung</a:t>
            </a:r>
            <a:endParaRPr lang="de-DE" sz="2800" i="1" dirty="0" smtClean="0"/>
          </a:p>
        </p:txBody>
      </p:sp>
      <p:sp>
        <p:nvSpPr>
          <p:cNvPr id="8" name="Inhaltsplatzhalter 1"/>
          <p:cNvSpPr txBox="1">
            <a:spLocks/>
          </p:cNvSpPr>
          <p:nvPr/>
        </p:nvSpPr>
        <p:spPr>
          <a:xfrm>
            <a:off x="838199" y="906832"/>
            <a:ext cx="10946363" cy="18002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b="1" i="1" dirty="0" smtClean="0">
                <a:solidFill>
                  <a:srgbClr val="0070C0"/>
                </a:solidFill>
              </a:rPr>
              <a:t>beispielhafte Einzelansätze zur Diskussion (Fokus Städtebauförderung)</a:t>
            </a:r>
          </a:p>
          <a:p>
            <a:pPr marL="0" indent="0">
              <a:buNone/>
            </a:pPr>
            <a:r>
              <a:rPr lang="de-DE" sz="4000" u="sng" dirty="0" smtClean="0"/>
              <a:t>Wissenstransfer und Dialog als Teil der Leitbildentwicklung</a:t>
            </a:r>
            <a:endParaRPr lang="de-DE" sz="4000" u="sng" dirty="0"/>
          </a:p>
          <a:p>
            <a:pPr marL="0" indent="0">
              <a:buNone/>
            </a:pPr>
            <a:endParaRPr lang="de-DE" u="sng" dirty="0"/>
          </a:p>
        </p:txBody>
      </p:sp>
      <p:sp>
        <p:nvSpPr>
          <p:cNvPr id="9" name="Pfeil nach rechts 8"/>
          <p:cNvSpPr/>
          <p:nvPr/>
        </p:nvSpPr>
        <p:spPr>
          <a:xfrm>
            <a:off x="1297681" y="3780618"/>
            <a:ext cx="412923" cy="240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 nach rechts 10"/>
          <p:cNvSpPr/>
          <p:nvPr/>
        </p:nvSpPr>
        <p:spPr>
          <a:xfrm>
            <a:off x="1310116" y="4194276"/>
            <a:ext cx="412923" cy="240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210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84174"/>
            <a:ext cx="12192000" cy="473826"/>
          </a:xfrm>
          <a:prstGeom prst="rect">
            <a:avLst/>
          </a:prstGeom>
        </p:spPr>
      </p:pic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838200" y="297750"/>
            <a:ext cx="10515600" cy="494567"/>
          </a:xfrm>
        </p:spPr>
        <p:txBody>
          <a:bodyPr>
            <a:normAutofit/>
          </a:bodyPr>
          <a:lstStyle/>
          <a:p>
            <a:pPr algn="ctr"/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30 Jahre Städtebauförderung in 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Sachsen 06.10.2021 – Workshop 4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 txBox="1">
            <a:spLocks/>
          </p:cNvSpPr>
          <p:nvPr/>
        </p:nvSpPr>
        <p:spPr>
          <a:xfrm>
            <a:off x="0" y="6498690"/>
            <a:ext cx="8479857" cy="35931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dirty="0" smtClean="0"/>
              <a:t> </a:t>
            </a:r>
            <a:r>
              <a:rPr lang="de-DE" dirty="0" smtClean="0">
                <a:solidFill>
                  <a:schemeClr val="bg1"/>
                </a:solidFill>
              </a:rPr>
              <a:t>Anja Maruschky, Thüringer Ministerium für Infrastruktur und Landwirtschaft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046" y="6384174"/>
            <a:ext cx="993403" cy="482987"/>
          </a:xfrm>
          <a:prstGeom prst="rect">
            <a:avLst/>
          </a:prstGeom>
        </p:spPr>
      </p:pic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763555" y="1412576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sz="4000" b="1" dirty="0" smtClean="0">
                <a:solidFill>
                  <a:srgbClr val="0070C0"/>
                </a:solidFill>
              </a:rPr>
              <a:t>Viele Dank für die Aufmerksamkeit!</a:t>
            </a:r>
          </a:p>
          <a:p>
            <a:pPr marL="0" indent="0" algn="ctr">
              <a:buNone/>
            </a:pPr>
            <a:endParaRPr lang="de-DE" sz="40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de-DE" sz="4000" b="1" dirty="0" smtClean="0">
                <a:solidFill>
                  <a:srgbClr val="0070C0"/>
                </a:solidFill>
              </a:rPr>
              <a:t>Ich freue mich auf die weitere Diskussion.</a:t>
            </a:r>
            <a:endParaRPr lang="de-DE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90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7750"/>
            <a:ext cx="10515600" cy="494567"/>
          </a:xfrm>
        </p:spPr>
        <p:txBody>
          <a:bodyPr>
            <a:normAutofit/>
          </a:bodyPr>
          <a:lstStyle/>
          <a:p>
            <a:pPr algn="ctr"/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30 Jahre Städtebauförderung in 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Sachsen 06.10.2021 – Workshop 4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3260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sz="4400" u="sng" dirty="0" smtClean="0"/>
              <a:t>Ablauf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3200" dirty="0" smtClean="0"/>
              <a:t> kurze Vorstellungsrunde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3200" dirty="0" smtClean="0"/>
              <a:t> Einstieg:  kurze Vorstellung des Berichts der </a:t>
            </a:r>
            <a:br>
              <a:rPr lang="de-DE" sz="3200" dirty="0" smtClean="0"/>
            </a:br>
            <a:r>
              <a:rPr lang="de-DE" sz="3200" dirty="0" smtClean="0"/>
              <a:t>  Bauministerkonferenz (August 2021): </a:t>
            </a:r>
            <a:br>
              <a:rPr lang="de-DE" sz="3200" dirty="0" smtClean="0"/>
            </a:br>
            <a:r>
              <a:rPr lang="de-DE" sz="3200" dirty="0" smtClean="0"/>
              <a:t> 	</a:t>
            </a:r>
            <a:br>
              <a:rPr lang="de-DE" sz="3200" dirty="0" smtClean="0"/>
            </a:br>
            <a:r>
              <a:rPr lang="de-DE" sz="3200" dirty="0" smtClean="0"/>
              <a:t>	</a:t>
            </a:r>
            <a:r>
              <a:rPr lang="de-DE" sz="3200" b="1" i="1" dirty="0" smtClean="0">
                <a:solidFill>
                  <a:srgbClr val="0070C0"/>
                </a:solidFill>
              </a:rPr>
              <a:t>Perspektiven für die Entwicklung der Innenstädte</a:t>
            </a:r>
          </a:p>
          <a:p>
            <a:pPr marL="0" indent="0">
              <a:buNone/>
            </a:pPr>
            <a:endParaRPr lang="de-DE" sz="32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DE" sz="3200" i="1" dirty="0" smtClean="0"/>
              <a:t> Einzelansätze und Diskussion</a:t>
            </a:r>
          </a:p>
          <a:p>
            <a:pPr marL="0" indent="0">
              <a:buNone/>
            </a:pPr>
            <a:endParaRPr lang="de-DE" sz="32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84174"/>
            <a:ext cx="12192000" cy="473826"/>
          </a:xfrm>
          <a:prstGeom prst="rect">
            <a:avLst/>
          </a:prstGeom>
        </p:spPr>
      </p:pic>
      <p:sp>
        <p:nvSpPr>
          <p:cNvPr id="5" name="Inhaltsplatzhalter 5"/>
          <p:cNvSpPr txBox="1">
            <a:spLocks/>
          </p:cNvSpPr>
          <p:nvPr/>
        </p:nvSpPr>
        <p:spPr>
          <a:xfrm>
            <a:off x="0" y="6498690"/>
            <a:ext cx="8479857" cy="35931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dirty="0" smtClean="0"/>
              <a:t> </a:t>
            </a:r>
            <a:r>
              <a:rPr lang="de-DE" dirty="0" smtClean="0">
                <a:solidFill>
                  <a:schemeClr val="bg1"/>
                </a:solidFill>
              </a:rPr>
              <a:t>Anja Maruschky, Thüringer Ministerium für Infrastruktur und Landwirtschaft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046" y="6384174"/>
            <a:ext cx="993403" cy="48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757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7750"/>
            <a:ext cx="10515600" cy="494567"/>
          </a:xfrm>
        </p:spPr>
        <p:txBody>
          <a:bodyPr>
            <a:normAutofit/>
          </a:bodyPr>
          <a:lstStyle/>
          <a:p>
            <a:pPr algn="ctr"/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30 Jahre Städtebauförderung in 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Sachsen 06.10.2021 – Workshop 4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14153" y="1065228"/>
            <a:ext cx="10969295" cy="51487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Bericht der BMK - </a:t>
            </a:r>
            <a:r>
              <a:rPr lang="de-DE" b="1" i="1" dirty="0">
                <a:solidFill>
                  <a:srgbClr val="0070C0"/>
                </a:solidFill>
              </a:rPr>
              <a:t>Perspektiven für die Entwicklung der </a:t>
            </a:r>
            <a:r>
              <a:rPr lang="de-DE" b="1" i="1" dirty="0" smtClean="0">
                <a:solidFill>
                  <a:srgbClr val="0070C0"/>
                </a:solidFill>
              </a:rPr>
              <a:t>Innenstädte: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de-DE" sz="4000" u="sng" dirty="0" smtClean="0"/>
              <a:t>Anlass und Entstehungsprozess: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de-DE" sz="3200" dirty="0" smtClean="0"/>
              <a:t> </a:t>
            </a:r>
            <a:r>
              <a:rPr lang="de-DE" dirty="0" smtClean="0"/>
              <a:t>gem</a:t>
            </a:r>
            <a:r>
              <a:rPr lang="de-DE" dirty="0"/>
              <a:t>. BMK-Beschluss vom </a:t>
            </a:r>
            <a:r>
              <a:rPr lang="de-DE" dirty="0" smtClean="0"/>
              <a:t>Sept. 2020 Arbeitsgruppe der </a:t>
            </a:r>
            <a:br>
              <a:rPr lang="de-DE" dirty="0" smtClean="0"/>
            </a:br>
            <a:r>
              <a:rPr lang="de-DE" dirty="0" smtClean="0"/>
              <a:t>  Staatssekretär*innen gegründet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de-DE" dirty="0" smtClean="0"/>
              <a:t> Vorherige Einrichtung des „Beirates der Innenstädte“ bei BMI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de-DE" dirty="0" smtClean="0"/>
              <a:t> Eingerichtete </a:t>
            </a:r>
            <a:r>
              <a:rPr lang="de-DE" b="1" dirty="0" smtClean="0"/>
              <a:t>Redaktionsgruppe </a:t>
            </a:r>
            <a:r>
              <a:rPr lang="de-DE" dirty="0" smtClean="0"/>
              <a:t>der Länder-AG mit </a:t>
            </a:r>
            <a:br>
              <a:rPr lang="de-DE" dirty="0" smtClean="0"/>
            </a:br>
            <a:r>
              <a:rPr lang="de-DE" dirty="0" smtClean="0"/>
              <a:t>  Berichterstellung bis Mitte 2021 beauftragt </a:t>
            </a:r>
            <a:endParaRPr lang="de-DE" dirty="0" smtClean="0"/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de-DE" dirty="0" smtClean="0"/>
              <a:t>Bericht am 17.08.21 von der BMK beschlossen, offizielle </a:t>
            </a:r>
            <a:br>
              <a:rPr lang="de-DE" dirty="0" smtClean="0"/>
            </a:br>
            <a:r>
              <a:rPr lang="de-DE" dirty="0" smtClean="0"/>
              <a:t> Veröffentlichung in Kürze</a:t>
            </a:r>
            <a:endParaRPr lang="de-DE" dirty="0"/>
          </a:p>
          <a:p>
            <a:pPr marL="0" indent="0">
              <a:buNone/>
            </a:pPr>
            <a:endParaRPr lang="de-DE" sz="4400" u="sng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84174"/>
            <a:ext cx="12192000" cy="473826"/>
          </a:xfrm>
          <a:prstGeom prst="rect">
            <a:avLst/>
          </a:prstGeom>
        </p:spPr>
      </p:pic>
      <p:sp>
        <p:nvSpPr>
          <p:cNvPr id="5" name="Inhaltsplatzhalter 5"/>
          <p:cNvSpPr txBox="1">
            <a:spLocks/>
          </p:cNvSpPr>
          <p:nvPr/>
        </p:nvSpPr>
        <p:spPr>
          <a:xfrm>
            <a:off x="0" y="6498690"/>
            <a:ext cx="8479857" cy="35931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dirty="0" smtClean="0"/>
              <a:t> </a:t>
            </a:r>
            <a:r>
              <a:rPr lang="de-DE" dirty="0" smtClean="0">
                <a:solidFill>
                  <a:schemeClr val="bg1"/>
                </a:solidFill>
              </a:rPr>
              <a:t>Anja Maruschky, Thüringer Ministerium für Infrastruktur und Landwirtschaft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046" y="6384174"/>
            <a:ext cx="993403" cy="48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504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7750"/>
            <a:ext cx="10515600" cy="494567"/>
          </a:xfrm>
        </p:spPr>
        <p:txBody>
          <a:bodyPr>
            <a:normAutofit/>
          </a:bodyPr>
          <a:lstStyle/>
          <a:p>
            <a:pPr algn="ctr"/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30 Jahre Städtebauförderung in 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Sachsen 06.10.2021 – Workshop 4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21024" y="986257"/>
            <a:ext cx="10465723" cy="53162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sz="3000" dirty="0" smtClean="0"/>
              <a:t>Bericht der BMK - </a:t>
            </a:r>
            <a:r>
              <a:rPr lang="de-DE" sz="3000" b="1" i="1" dirty="0">
                <a:solidFill>
                  <a:srgbClr val="0070C0"/>
                </a:solidFill>
              </a:rPr>
              <a:t>Perspektiven für die Entwicklung der </a:t>
            </a:r>
            <a:r>
              <a:rPr lang="de-DE" sz="3000" b="1" i="1" dirty="0" smtClean="0">
                <a:solidFill>
                  <a:srgbClr val="0070C0"/>
                </a:solidFill>
              </a:rPr>
              <a:t>Innenstädte:</a:t>
            </a:r>
          </a:p>
          <a:p>
            <a:pPr marL="0" indent="0">
              <a:buNone/>
            </a:pPr>
            <a:r>
              <a:rPr lang="de-DE" sz="3900" u="sng" dirty="0" smtClean="0"/>
              <a:t>Inhalt: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de-DE" sz="3200" dirty="0" smtClean="0"/>
              <a:t> </a:t>
            </a:r>
            <a:r>
              <a:rPr lang="de-DE" sz="3300" dirty="0" smtClean="0"/>
              <a:t>Situationsanalyse:</a:t>
            </a:r>
            <a:r>
              <a:rPr lang="de-DE" sz="3300" dirty="0"/>
              <a:t> </a:t>
            </a:r>
            <a:r>
              <a:rPr lang="de-DE" sz="3300" dirty="0" smtClean="0"/>
              <a:t>Corona-Pandemie und damit verbundene </a:t>
            </a:r>
            <a:br>
              <a:rPr lang="de-DE" sz="3300" dirty="0" smtClean="0"/>
            </a:br>
            <a:r>
              <a:rPr lang="de-DE" sz="3300" dirty="0" smtClean="0"/>
              <a:t> besonderen Bedingungen  </a:t>
            </a:r>
            <a:br>
              <a:rPr lang="de-DE" sz="3300" dirty="0" smtClean="0"/>
            </a:br>
            <a:r>
              <a:rPr lang="de-DE" sz="3300" dirty="0" smtClean="0"/>
              <a:t/>
            </a:r>
            <a:br>
              <a:rPr lang="de-DE" sz="3300" dirty="0" smtClean="0"/>
            </a:br>
            <a:r>
              <a:rPr lang="de-DE" sz="3300" dirty="0" smtClean="0"/>
              <a:t>   =	</a:t>
            </a:r>
            <a:r>
              <a:rPr lang="de-DE" sz="3300" b="1" dirty="0" smtClean="0"/>
              <a:t>„Marker“ </a:t>
            </a:r>
            <a:r>
              <a:rPr lang="de-DE" sz="3300" dirty="0" smtClean="0"/>
              <a:t>für bereits bestehenden Problemlagen     </a:t>
            </a:r>
            <a:r>
              <a:rPr lang="de-DE" sz="3300" i="1" dirty="0" smtClean="0"/>
              <a:t>und</a:t>
            </a:r>
            <a:br>
              <a:rPr lang="de-DE" sz="3300" i="1" dirty="0" smtClean="0"/>
            </a:br>
            <a:r>
              <a:rPr lang="de-DE" sz="3300" dirty="0" smtClean="0"/>
              <a:t/>
            </a:r>
            <a:br>
              <a:rPr lang="de-DE" sz="3300" dirty="0" smtClean="0"/>
            </a:br>
            <a:r>
              <a:rPr lang="de-DE" sz="3300" dirty="0"/>
              <a:t> </a:t>
            </a:r>
            <a:r>
              <a:rPr lang="de-DE" sz="3300" dirty="0" smtClean="0"/>
              <a:t>  =	</a:t>
            </a:r>
            <a:r>
              <a:rPr lang="de-DE" sz="3300" b="1" dirty="0" smtClean="0"/>
              <a:t>„Beschleuniger“ </a:t>
            </a:r>
            <a:r>
              <a:rPr lang="de-DE" sz="3300" dirty="0" smtClean="0"/>
              <a:t>für seit Jahren laufende Veränderungsprozesse</a:t>
            </a:r>
          </a:p>
          <a:p>
            <a:pPr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de-DE" sz="3300" dirty="0" smtClean="0"/>
              <a:t> Herausarbeitung von strategischen Zielen und abgeleiteten  </a:t>
            </a:r>
            <a:br>
              <a:rPr lang="de-DE" sz="3300" dirty="0" smtClean="0"/>
            </a:br>
            <a:r>
              <a:rPr lang="de-DE" sz="3300" dirty="0" smtClean="0"/>
              <a:t>  Handlungsansätzen </a:t>
            </a:r>
            <a:br>
              <a:rPr lang="de-DE" sz="3300" dirty="0" smtClean="0"/>
            </a:br>
            <a:r>
              <a:rPr lang="de-DE" sz="3600" dirty="0" smtClean="0"/>
              <a:t> </a:t>
            </a:r>
            <a:r>
              <a:rPr lang="de-DE" sz="1000" dirty="0" smtClean="0"/>
              <a:t/>
            </a:r>
            <a:br>
              <a:rPr lang="de-DE" sz="1000" dirty="0" smtClean="0"/>
            </a:br>
            <a:r>
              <a:rPr lang="de-DE" sz="1000" dirty="0" smtClean="0"/>
              <a:t> 		</a:t>
            </a:r>
            <a:r>
              <a:rPr lang="de-DE" sz="3600" i="1" dirty="0" smtClean="0">
                <a:solidFill>
                  <a:srgbClr val="0070C0"/>
                </a:solidFill>
              </a:rPr>
              <a:t>Signal/Orientierung </a:t>
            </a:r>
            <a:r>
              <a:rPr lang="de-DE" sz="3600" i="1" dirty="0" smtClean="0">
                <a:solidFill>
                  <a:srgbClr val="0070C0"/>
                </a:solidFill>
              </a:rPr>
              <a:t>für die </a:t>
            </a:r>
            <a:r>
              <a:rPr lang="de-DE" sz="3600" b="1" i="1" u="sng" dirty="0" smtClean="0">
                <a:solidFill>
                  <a:srgbClr val="0070C0"/>
                </a:solidFill>
              </a:rPr>
              <a:t>Neu</a:t>
            </a:r>
            <a:r>
              <a:rPr lang="de-DE" sz="3600" i="1" dirty="0" smtClean="0">
                <a:solidFill>
                  <a:srgbClr val="0070C0"/>
                </a:solidFill>
              </a:rPr>
              <a:t>ausrichtung der </a:t>
            </a:r>
            <a:r>
              <a:rPr lang="de-DE" sz="3600" i="1" dirty="0">
                <a:solidFill>
                  <a:srgbClr val="0070C0"/>
                </a:solidFill>
              </a:rPr>
              <a:t/>
            </a:r>
            <a:br>
              <a:rPr lang="de-DE" sz="3600" i="1" dirty="0">
                <a:solidFill>
                  <a:srgbClr val="0070C0"/>
                </a:solidFill>
              </a:rPr>
            </a:br>
            <a:r>
              <a:rPr lang="de-DE" sz="3600" i="1" dirty="0" smtClean="0">
                <a:solidFill>
                  <a:srgbClr val="0070C0"/>
                </a:solidFill>
              </a:rPr>
              <a:t>		</a:t>
            </a:r>
            <a:r>
              <a:rPr lang="de-DE" sz="3600" i="1" dirty="0" smtClean="0">
                <a:solidFill>
                  <a:srgbClr val="0070C0"/>
                </a:solidFill>
              </a:rPr>
              <a:t>Innenstädte</a:t>
            </a:r>
            <a:r>
              <a:rPr lang="de-DE" sz="3600" i="1" dirty="0" smtClean="0">
                <a:solidFill>
                  <a:srgbClr val="0070C0"/>
                </a:solidFill>
              </a:rPr>
              <a:t>…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endParaRPr lang="de-DE" sz="32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84174"/>
            <a:ext cx="12192000" cy="473826"/>
          </a:xfrm>
          <a:prstGeom prst="rect">
            <a:avLst/>
          </a:prstGeom>
        </p:spPr>
      </p:pic>
      <p:sp>
        <p:nvSpPr>
          <p:cNvPr id="5" name="Inhaltsplatzhalter 5"/>
          <p:cNvSpPr txBox="1">
            <a:spLocks/>
          </p:cNvSpPr>
          <p:nvPr/>
        </p:nvSpPr>
        <p:spPr>
          <a:xfrm>
            <a:off x="0" y="6498690"/>
            <a:ext cx="8479857" cy="35931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dirty="0" smtClean="0"/>
              <a:t> </a:t>
            </a:r>
            <a:r>
              <a:rPr lang="de-DE" dirty="0" smtClean="0">
                <a:solidFill>
                  <a:schemeClr val="bg1"/>
                </a:solidFill>
              </a:rPr>
              <a:t>Anja Maruschky, Thüringer Ministerium für Infrastruktur und Landwirtschaft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046" y="6384174"/>
            <a:ext cx="993403" cy="482987"/>
          </a:xfrm>
          <a:prstGeom prst="rect">
            <a:avLst/>
          </a:prstGeom>
        </p:spPr>
      </p:pic>
      <p:sp>
        <p:nvSpPr>
          <p:cNvPr id="7" name="Pfeil nach rechts 6"/>
          <p:cNvSpPr/>
          <p:nvPr/>
        </p:nvSpPr>
        <p:spPr>
          <a:xfrm>
            <a:off x="2152997" y="5290100"/>
            <a:ext cx="548636" cy="2961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2017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84174"/>
            <a:ext cx="12192000" cy="473826"/>
          </a:xfrm>
          <a:prstGeom prst="rect">
            <a:avLst/>
          </a:prstGeom>
        </p:spPr>
      </p:pic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838200" y="297750"/>
            <a:ext cx="10515600" cy="494567"/>
          </a:xfrm>
        </p:spPr>
        <p:txBody>
          <a:bodyPr>
            <a:normAutofit/>
          </a:bodyPr>
          <a:lstStyle/>
          <a:p>
            <a:pPr algn="ctr"/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30 Jahre Städtebauförderung in 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Sachsen 06.10.2021 – Workshop 4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 txBox="1">
            <a:spLocks/>
          </p:cNvSpPr>
          <p:nvPr/>
        </p:nvSpPr>
        <p:spPr>
          <a:xfrm>
            <a:off x="0" y="6498690"/>
            <a:ext cx="8479857" cy="35931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dirty="0" smtClean="0"/>
              <a:t> </a:t>
            </a:r>
            <a:r>
              <a:rPr lang="de-DE" dirty="0" smtClean="0">
                <a:solidFill>
                  <a:schemeClr val="bg1"/>
                </a:solidFill>
              </a:rPr>
              <a:t>Anja Maruschky, Thüringer Ministerium für Infrastruktur und Landwirtschaft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046" y="6384174"/>
            <a:ext cx="993403" cy="482987"/>
          </a:xfrm>
          <a:prstGeom prst="rect">
            <a:avLst/>
          </a:prstGeom>
        </p:spPr>
      </p:pic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59837" y="906833"/>
            <a:ext cx="11224726" cy="4744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sz="4000" dirty="0" smtClean="0">
                <a:solidFill>
                  <a:srgbClr val="0070C0"/>
                </a:solidFill>
              </a:rPr>
              <a:t>…Neuausrichtung:  Dafür brauchen/</a:t>
            </a:r>
            <a:r>
              <a:rPr lang="de-DE" sz="4000" i="1" dirty="0" smtClean="0">
                <a:solidFill>
                  <a:srgbClr val="0070C0"/>
                </a:solidFill>
              </a:rPr>
              <a:t>müssen</a:t>
            </a:r>
            <a:r>
              <a:rPr lang="de-DE" sz="4000" dirty="0" smtClean="0">
                <a:solidFill>
                  <a:srgbClr val="0070C0"/>
                </a:solidFill>
              </a:rPr>
              <a:t> die Innenstädte: ...</a:t>
            </a:r>
          </a:p>
          <a:p>
            <a:pPr marL="0" indent="0">
              <a:buNone/>
            </a:pPr>
            <a:endParaRPr lang="de-DE" u="sng" dirty="0"/>
          </a:p>
        </p:txBody>
      </p:sp>
      <p:sp>
        <p:nvSpPr>
          <p:cNvPr id="8" name="Inhaltsplatzhalter 1"/>
          <p:cNvSpPr txBox="1">
            <a:spLocks/>
          </p:cNvSpPr>
          <p:nvPr/>
        </p:nvSpPr>
        <p:spPr>
          <a:xfrm>
            <a:off x="632866" y="1576556"/>
            <a:ext cx="3435281" cy="1412320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400" dirty="0" smtClean="0"/>
              <a:t>… ein übergeordnetes Leitbild </a:t>
            </a:r>
          </a:p>
        </p:txBody>
      </p:sp>
      <p:sp>
        <p:nvSpPr>
          <p:cNvPr id="9" name="Inhaltsplatzhalter 1"/>
          <p:cNvSpPr txBox="1">
            <a:spLocks/>
          </p:cNvSpPr>
          <p:nvPr/>
        </p:nvSpPr>
        <p:spPr>
          <a:xfrm>
            <a:off x="8339666" y="4473059"/>
            <a:ext cx="3248951" cy="1598917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de-DE" sz="2400" dirty="0" smtClean="0"/>
              <a:t>… integrierte/</a:t>
            </a:r>
            <a:r>
              <a:rPr lang="de-DE" sz="2400" dirty="0" err="1" smtClean="0"/>
              <a:t>abge</a:t>
            </a:r>
            <a:r>
              <a:rPr lang="de-DE" sz="2400" dirty="0" smtClean="0"/>
              <a:t>-stimmte Förder-strategien, passfähigere Umsetzungsverfahren von </a:t>
            </a:r>
            <a:r>
              <a:rPr lang="de-DE" sz="2400" dirty="0" err="1" smtClean="0"/>
              <a:t>Förderprogr</a:t>
            </a:r>
            <a:r>
              <a:rPr lang="de-DE" sz="2400" dirty="0" smtClean="0"/>
              <a:t>. </a:t>
            </a:r>
            <a:endParaRPr lang="de-DE" sz="2400" dirty="0"/>
          </a:p>
        </p:txBody>
      </p:sp>
      <p:sp>
        <p:nvSpPr>
          <p:cNvPr id="10" name="Inhaltsplatzhalter 1"/>
          <p:cNvSpPr txBox="1">
            <a:spLocks/>
          </p:cNvSpPr>
          <p:nvPr/>
        </p:nvSpPr>
        <p:spPr>
          <a:xfrm>
            <a:off x="4441369" y="1576556"/>
            <a:ext cx="3607837" cy="1412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400" dirty="0" smtClean="0"/>
              <a:t>… ein integriertes, ressort- und Akteurs übergreifendes Vorgehen und regionale Kooperation </a:t>
            </a:r>
          </a:p>
        </p:txBody>
      </p:sp>
      <p:sp>
        <p:nvSpPr>
          <p:cNvPr id="11" name="Inhaltsplatzhalter 1"/>
          <p:cNvSpPr txBox="1">
            <a:spLocks/>
          </p:cNvSpPr>
          <p:nvPr/>
        </p:nvSpPr>
        <p:spPr>
          <a:xfrm>
            <a:off x="8339666" y="1581232"/>
            <a:ext cx="3248953" cy="14076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400" dirty="0" smtClean="0"/>
              <a:t>… eine zukunftsfähige Nutzungsstruktur </a:t>
            </a:r>
          </a:p>
        </p:txBody>
      </p:sp>
      <p:sp>
        <p:nvSpPr>
          <p:cNvPr id="12" name="Inhaltsplatzhalter 1"/>
          <p:cNvSpPr txBox="1">
            <a:spLocks/>
          </p:cNvSpPr>
          <p:nvPr/>
        </p:nvSpPr>
        <p:spPr>
          <a:xfrm>
            <a:off x="632867" y="3190760"/>
            <a:ext cx="3435280" cy="1080414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400" i="1" dirty="0" smtClean="0"/>
              <a:t>… als Wohnstandorte (wieder-) entdeckt werden </a:t>
            </a:r>
          </a:p>
        </p:txBody>
      </p:sp>
      <p:sp>
        <p:nvSpPr>
          <p:cNvPr id="13" name="Inhaltsplatzhalter 1"/>
          <p:cNvSpPr txBox="1">
            <a:spLocks/>
          </p:cNvSpPr>
          <p:nvPr/>
        </p:nvSpPr>
        <p:spPr>
          <a:xfrm>
            <a:off x="4441369" y="3190760"/>
            <a:ext cx="3607838" cy="10804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400" dirty="0" smtClean="0"/>
              <a:t>… eine optimale Erreichbarkeit und moderne Mobilitätskonzepte </a:t>
            </a:r>
          </a:p>
        </p:txBody>
      </p:sp>
      <p:sp>
        <p:nvSpPr>
          <p:cNvPr id="14" name="Inhaltsplatzhalter 1"/>
          <p:cNvSpPr txBox="1">
            <a:spLocks/>
          </p:cNvSpPr>
          <p:nvPr/>
        </p:nvSpPr>
        <p:spPr>
          <a:xfrm>
            <a:off x="632866" y="4466441"/>
            <a:ext cx="3435281" cy="160553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400" dirty="0" smtClean="0"/>
              <a:t>… ein starkes Gerüst öffentlicher Räume, intakte Grünräume und eine moderne Klimaarchitektur </a:t>
            </a:r>
          </a:p>
        </p:txBody>
      </p:sp>
      <p:sp>
        <p:nvSpPr>
          <p:cNvPr id="15" name="Inhaltsplatzhalter 1"/>
          <p:cNvSpPr txBox="1">
            <a:spLocks/>
          </p:cNvSpPr>
          <p:nvPr/>
        </p:nvSpPr>
        <p:spPr>
          <a:xfrm>
            <a:off x="8339672" y="3190760"/>
            <a:ext cx="3248947" cy="10804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400" i="1" dirty="0" smtClean="0"/>
              <a:t>… die Digitalisierung als Chance begreifen und mitgestalten </a:t>
            </a:r>
          </a:p>
        </p:txBody>
      </p:sp>
      <p:sp>
        <p:nvSpPr>
          <p:cNvPr id="16" name="Inhaltsplatzhalter 1"/>
          <p:cNvSpPr txBox="1">
            <a:spLocks/>
          </p:cNvSpPr>
          <p:nvPr/>
        </p:nvSpPr>
        <p:spPr>
          <a:xfrm>
            <a:off x="4441369" y="4469305"/>
            <a:ext cx="3607838" cy="160267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400" dirty="0" smtClean="0"/>
              <a:t>… ein Bündnis privater und öffentlicher Akteure, ein gemeinsames Bekenntnis zu einer Neuerfindung der Innenstädte </a:t>
            </a:r>
          </a:p>
        </p:txBody>
      </p:sp>
    </p:spTree>
    <p:extLst>
      <p:ext uri="{BB962C8B-B14F-4D97-AF65-F5344CB8AC3E}">
        <p14:creationId xmlns:p14="http://schemas.microsoft.com/office/powerpoint/2010/main" val="327397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84174"/>
            <a:ext cx="12192000" cy="473826"/>
          </a:xfrm>
          <a:prstGeom prst="rect">
            <a:avLst/>
          </a:prstGeom>
        </p:spPr>
      </p:pic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838200" y="297750"/>
            <a:ext cx="10515600" cy="494567"/>
          </a:xfrm>
        </p:spPr>
        <p:txBody>
          <a:bodyPr>
            <a:normAutofit/>
          </a:bodyPr>
          <a:lstStyle/>
          <a:p>
            <a:pPr algn="ctr"/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30 Jahre Städtebauförderung in 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Sachsen 06.10.2021 – Workshop 4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 txBox="1">
            <a:spLocks/>
          </p:cNvSpPr>
          <p:nvPr/>
        </p:nvSpPr>
        <p:spPr>
          <a:xfrm>
            <a:off x="0" y="6498690"/>
            <a:ext cx="8479857" cy="35931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dirty="0" smtClean="0"/>
              <a:t> </a:t>
            </a:r>
            <a:r>
              <a:rPr lang="de-DE" dirty="0" smtClean="0">
                <a:solidFill>
                  <a:schemeClr val="bg1"/>
                </a:solidFill>
              </a:rPr>
              <a:t>Anja Maruschky, Thüringer Ministerium für Infrastruktur und Landwirtschaft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046" y="6384174"/>
            <a:ext cx="993403" cy="482987"/>
          </a:xfrm>
          <a:prstGeom prst="rect">
            <a:avLst/>
          </a:prstGeom>
        </p:spPr>
      </p:pic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21095" y="2911151"/>
            <a:ext cx="10245012" cy="33776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 Stärkere </a:t>
            </a:r>
            <a:r>
              <a:rPr lang="de-DE" dirty="0"/>
              <a:t>Berücksichtigung unterschiedlicher </a:t>
            </a:r>
            <a:r>
              <a:rPr lang="de-DE" dirty="0" smtClean="0"/>
              <a:t>Rahmenbedingungen </a:t>
            </a:r>
            <a:br>
              <a:rPr lang="de-DE" dirty="0" smtClean="0"/>
            </a:br>
            <a:r>
              <a:rPr lang="de-DE" dirty="0" smtClean="0"/>
              <a:t>  und Herausforderung von Kommunen je nach Größe, Lage, </a:t>
            </a:r>
            <a:br>
              <a:rPr lang="de-DE" dirty="0" smtClean="0"/>
            </a:br>
            <a:r>
              <a:rPr lang="de-DE" dirty="0" smtClean="0"/>
              <a:t>  Zentralität und wirtschaftlicher Stärke:</a:t>
            </a:r>
          </a:p>
          <a:p>
            <a:pPr lvl="1">
              <a:spcBef>
                <a:spcPts val="1200"/>
              </a:spcBef>
            </a:pPr>
            <a:r>
              <a:rPr lang="de-DE" sz="2800" i="1" dirty="0" smtClean="0"/>
              <a:t>bei den Programmausrichtungen (z.B. erhöhter Fördersatz für Kommunen in schwieriger Haushaltslage)</a:t>
            </a:r>
          </a:p>
          <a:p>
            <a:pPr lvl="1">
              <a:spcBef>
                <a:spcPts val="1200"/>
              </a:spcBef>
            </a:pPr>
            <a:r>
              <a:rPr lang="de-DE" sz="2800" i="1" dirty="0" smtClean="0"/>
              <a:t>bewilligungsseitige Begleitung (z.B. höhere Betreuungsintensität für kleiner Kommunen erforderlich)</a:t>
            </a:r>
            <a:endParaRPr lang="de-DE" sz="2800" i="1" dirty="0"/>
          </a:p>
        </p:txBody>
      </p:sp>
      <p:sp>
        <p:nvSpPr>
          <p:cNvPr id="8" name="Inhaltsplatzhalter 1"/>
          <p:cNvSpPr txBox="1">
            <a:spLocks/>
          </p:cNvSpPr>
          <p:nvPr/>
        </p:nvSpPr>
        <p:spPr>
          <a:xfrm>
            <a:off x="838199" y="906832"/>
            <a:ext cx="10946363" cy="18002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b="1" i="1" dirty="0" smtClean="0">
                <a:solidFill>
                  <a:srgbClr val="0070C0"/>
                </a:solidFill>
              </a:rPr>
              <a:t>beispielhafte Einzelansätze zur Diskussion (Fokus Städtebauförderung)</a:t>
            </a:r>
          </a:p>
          <a:p>
            <a:pPr marL="0" indent="0">
              <a:buNone/>
            </a:pPr>
            <a:r>
              <a:rPr lang="de-DE" sz="4000" u="sng" dirty="0" smtClean="0"/>
              <a:t>passfähigere </a:t>
            </a:r>
            <a:r>
              <a:rPr lang="de-DE" sz="4000" u="sng" dirty="0"/>
              <a:t>Umsetzungsverfahren von </a:t>
            </a:r>
            <a:r>
              <a:rPr lang="de-DE" sz="4000" u="sng" dirty="0" smtClean="0"/>
              <a:t>Förderprogrammen</a:t>
            </a:r>
            <a:endParaRPr lang="de-DE" sz="4000" u="sng" dirty="0"/>
          </a:p>
          <a:p>
            <a:pPr marL="0" indent="0">
              <a:buNone/>
            </a:pPr>
            <a:endParaRPr lang="de-DE" u="sng" dirty="0"/>
          </a:p>
        </p:txBody>
      </p:sp>
    </p:spTree>
    <p:extLst>
      <p:ext uri="{BB962C8B-B14F-4D97-AF65-F5344CB8AC3E}">
        <p14:creationId xmlns:p14="http://schemas.microsoft.com/office/powerpoint/2010/main" val="36525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84174"/>
            <a:ext cx="12192000" cy="473826"/>
          </a:xfrm>
          <a:prstGeom prst="rect">
            <a:avLst/>
          </a:prstGeom>
        </p:spPr>
      </p:pic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838200" y="297750"/>
            <a:ext cx="10515600" cy="494567"/>
          </a:xfrm>
        </p:spPr>
        <p:txBody>
          <a:bodyPr>
            <a:normAutofit/>
          </a:bodyPr>
          <a:lstStyle/>
          <a:p>
            <a:pPr algn="ctr"/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30 Jahre Städtebauförderung in 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Sachsen 06.10.2021 – Workshop 4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 txBox="1">
            <a:spLocks/>
          </p:cNvSpPr>
          <p:nvPr/>
        </p:nvSpPr>
        <p:spPr>
          <a:xfrm>
            <a:off x="0" y="6498690"/>
            <a:ext cx="8479857" cy="35931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dirty="0" smtClean="0"/>
              <a:t> </a:t>
            </a:r>
            <a:r>
              <a:rPr lang="de-DE" dirty="0" smtClean="0">
                <a:solidFill>
                  <a:schemeClr val="bg1"/>
                </a:solidFill>
              </a:rPr>
              <a:t>Anja Maruschky, Thüringer Ministerium für Infrastruktur und Landwirtschaft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046" y="6384174"/>
            <a:ext cx="993403" cy="482987"/>
          </a:xfrm>
          <a:prstGeom prst="rect">
            <a:avLst/>
          </a:prstGeom>
        </p:spPr>
      </p:pic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21095" y="2911151"/>
            <a:ext cx="10739534" cy="33776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 Stärkere Einbeziehung/Berücksichtigung von Dritten bei  </a:t>
            </a:r>
            <a:br>
              <a:rPr lang="de-DE" dirty="0" smtClean="0"/>
            </a:br>
            <a:r>
              <a:rPr lang="de-DE" dirty="0" smtClean="0"/>
              <a:t>  der Städtebauförderung (Infrastrukturförderungen generell):</a:t>
            </a:r>
          </a:p>
          <a:p>
            <a:pPr lvl="1">
              <a:spcBef>
                <a:spcPts val="1200"/>
              </a:spcBef>
            </a:pPr>
            <a:r>
              <a:rPr lang="de-DE" sz="2800" dirty="0" smtClean="0"/>
              <a:t>Dritte/Private stehen immer in Konkurrenz zu Bedarfen für kommunale Vorhaben          </a:t>
            </a:r>
            <a:r>
              <a:rPr lang="de-DE" sz="2800" i="1" dirty="0" smtClean="0"/>
              <a:t>Überdenken/erneute Prüfung des grundsätzliche Ansatzes der kommunalen Mitfinanzierung</a:t>
            </a:r>
          </a:p>
          <a:p>
            <a:pPr lvl="1">
              <a:spcBef>
                <a:spcPts val="1200"/>
              </a:spcBef>
            </a:pPr>
            <a:r>
              <a:rPr lang="de-DE" sz="2800" i="1" dirty="0" smtClean="0"/>
              <a:t>Attraktivere Gestaltung von niedrigschwelligen Instrumenten (kommunale Förderprogramme, Verfügungsfonds, …)</a:t>
            </a:r>
          </a:p>
        </p:txBody>
      </p:sp>
      <p:sp>
        <p:nvSpPr>
          <p:cNvPr id="8" name="Inhaltsplatzhalter 1"/>
          <p:cNvSpPr txBox="1">
            <a:spLocks/>
          </p:cNvSpPr>
          <p:nvPr/>
        </p:nvSpPr>
        <p:spPr>
          <a:xfrm>
            <a:off x="838199" y="906832"/>
            <a:ext cx="10946363" cy="18002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b="1" i="1" dirty="0" smtClean="0">
                <a:solidFill>
                  <a:srgbClr val="0070C0"/>
                </a:solidFill>
              </a:rPr>
              <a:t>beispielhafte Einzelansätze zur Diskussion (Fokus Städtebauförderung)</a:t>
            </a:r>
          </a:p>
          <a:p>
            <a:pPr marL="0" indent="0">
              <a:buNone/>
            </a:pPr>
            <a:r>
              <a:rPr lang="de-DE" sz="4000" u="sng" dirty="0" smtClean="0"/>
              <a:t>passfähigere </a:t>
            </a:r>
            <a:r>
              <a:rPr lang="de-DE" sz="4000" u="sng" dirty="0"/>
              <a:t>Umsetzungsverfahren von </a:t>
            </a:r>
            <a:r>
              <a:rPr lang="de-DE" sz="4000" u="sng" dirty="0" smtClean="0"/>
              <a:t>Förderprogrammen</a:t>
            </a:r>
            <a:endParaRPr lang="de-DE" sz="4000" u="sng" dirty="0"/>
          </a:p>
          <a:p>
            <a:pPr marL="0" indent="0">
              <a:buNone/>
            </a:pPr>
            <a:endParaRPr lang="de-DE" u="sng" dirty="0"/>
          </a:p>
        </p:txBody>
      </p:sp>
      <p:sp>
        <p:nvSpPr>
          <p:cNvPr id="9" name="Pfeil nach rechts 8"/>
          <p:cNvSpPr/>
          <p:nvPr/>
        </p:nvSpPr>
        <p:spPr>
          <a:xfrm>
            <a:off x="4989501" y="4331129"/>
            <a:ext cx="412923" cy="240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497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84174"/>
            <a:ext cx="12192000" cy="473826"/>
          </a:xfrm>
          <a:prstGeom prst="rect">
            <a:avLst/>
          </a:prstGeom>
        </p:spPr>
      </p:pic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838200" y="297750"/>
            <a:ext cx="10515600" cy="494567"/>
          </a:xfrm>
        </p:spPr>
        <p:txBody>
          <a:bodyPr>
            <a:normAutofit/>
          </a:bodyPr>
          <a:lstStyle/>
          <a:p>
            <a:pPr algn="ctr"/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30 Jahre Städtebauförderung in 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Sachsen 06.10.2021 – Workshop 4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 txBox="1">
            <a:spLocks/>
          </p:cNvSpPr>
          <p:nvPr/>
        </p:nvSpPr>
        <p:spPr>
          <a:xfrm>
            <a:off x="0" y="6498690"/>
            <a:ext cx="8479857" cy="35931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dirty="0" smtClean="0"/>
              <a:t> </a:t>
            </a:r>
            <a:r>
              <a:rPr lang="de-DE" dirty="0" smtClean="0">
                <a:solidFill>
                  <a:schemeClr val="bg1"/>
                </a:solidFill>
              </a:rPr>
              <a:t>Anja Maruschky, Thüringer Ministerium für Infrastruktur und Landwirtschaft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046" y="6384174"/>
            <a:ext cx="993403" cy="482987"/>
          </a:xfrm>
          <a:prstGeom prst="rect">
            <a:avLst/>
          </a:prstGeom>
        </p:spPr>
      </p:pic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21095" y="2911151"/>
            <a:ext cx="10748864" cy="33776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 Stärkerer Fokus auf Begleitleistungen (Management- und </a:t>
            </a:r>
            <a:br>
              <a:rPr lang="de-DE" dirty="0" smtClean="0"/>
            </a:br>
            <a:r>
              <a:rPr lang="de-DE" dirty="0" smtClean="0"/>
              <a:t>  Moderationsinstrumenten):</a:t>
            </a:r>
          </a:p>
          <a:p>
            <a:pPr lvl="1">
              <a:spcBef>
                <a:spcPts val="1200"/>
              </a:spcBef>
            </a:pPr>
            <a:r>
              <a:rPr lang="de-DE" sz="2800" dirty="0" smtClean="0"/>
              <a:t>Kommunen </a:t>
            </a:r>
            <a:r>
              <a:rPr lang="de-DE" sz="2800" dirty="0" smtClean="0"/>
              <a:t>benötigen </a:t>
            </a:r>
            <a:r>
              <a:rPr lang="de-DE" sz="2800" dirty="0" smtClean="0"/>
              <a:t>fachliche Unterstützung (Quartiersmanagement, Bürgerbeteiligung, Eigentümeraktivierung, Umgang mit Brachflächen und Gebäudeleerstand,…)        </a:t>
            </a:r>
            <a:r>
              <a:rPr lang="de-DE" sz="2800" dirty="0" smtClean="0"/>
              <a:t>				</a:t>
            </a:r>
            <a:r>
              <a:rPr lang="de-DE" sz="2800" i="1" dirty="0" smtClean="0"/>
              <a:t>längerfristige </a:t>
            </a:r>
            <a:r>
              <a:rPr lang="de-DE" sz="2800" i="1" dirty="0" smtClean="0"/>
              <a:t>Begleitung und auch Förderung erforderlich </a:t>
            </a:r>
          </a:p>
        </p:txBody>
      </p:sp>
      <p:sp>
        <p:nvSpPr>
          <p:cNvPr id="8" name="Inhaltsplatzhalter 1"/>
          <p:cNvSpPr txBox="1">
            <a:spLocks/>
          </p:cNvSpPr>
          <p:nvPr/>
        </p:nvSpPr>
        <p:spPr>
          <a:xfrm>
            <a:off x="838199" y="906832"/>
            <a:ext cx="10946363" cy="18002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b="1" i="1" dirty="0" smtClean="0">
                <a:solidFill>
                  <a:srgbClr val="0070C0"/>
                </a:solidFill>
              </a:rPr>
              <a:t>beispielhafte Einzelansätze zur Diskussion (Fokus Städtebauförderung)</a:t>
            </a:r>
          </a:p>
          <a:p>
            <a:pPr marL="0" indent="0">
              <a:buNone/>
            </a:pPr>
            <a:r>
              <a:rPr lang="de-DE" sz="4000" u="sng" dirty="0" smtClean="0"/>
              <a:t>passfähigere </a:t>
            </a:r>
            <a:r>
              <a:rPr lang="de-DE" sz="4000" u="sng" dirty="0"/>
              <a:t>Umsetzungsverfahren von </a:t>
            </a:r>
            <a:r>
              <a:rPr lang="de-DE" sz="4000" u="sng" dirty="0" smtClean="0"/>
              <a:t>Förderprogrammen</a:t>
            </a:r>
            <a:endParaRPr lang="de-DE" sz="4000" u="sng" dirty="0"/>
          </a:p>
          <a:p>
            <a:pPr marL="0" indent="0">
              <a:buNone/>
            </a:pPr>
            <a:endParaRPr lang="de-DE" u="sng" dirty="0"/>
          </a:p>
        </p:txBody>
      </p:sp>
      <p:sp>
        <p:nvSpPr>
          <p:cNvPr id="10" name="Pfeil nach rechts 9"/>
          <p:cNvSpPr/>
          <p:nvPr/>
        </p:nvSpPr>
        <p:spPr>
          <a:xfrm>
            <a:off x="2069518" y="5096239"/>
            <a:ext cx="412923" cy="240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534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84174"/>
            <a:ext cx="12192000" cy="473826"/>
          </a:xfrm>
          <a:prstGeom prst="rect">
            <a:avLst/>
          </a:prstGeom>
        </p:spPr>
      </p:pic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838200" y="297750"/>
            <a:ext cx="10515600" cy="494567"/>
          </a:xfrm>
        </p:spPr>
        <p:txBody>
          <a:bodyPr>
            <a:normAutofit/>
          </a:bodyPr>
          <a:lstStyle/>
          <a:p>
            <a:pPr algn="ctr"/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30 Jahre Städtebauförderung in 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Sachsen 06.10.2021 – Workshop 4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 txBox="1">
            <a:spLocks/>
          </p:cNvSpPr>
          <p:nvPr/>
        </p:nvSpPr>
        <p:spPr>
          <a:xfrm>
            <a:off x="0" y="6498690"/>
            <a:ext cx="8479857" cy="35931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dirty="0" smtClean="0"/>
              <a:t> </a:t>
            </a:r>
            <a:r>
              <a:rPr lang="de-DE" dirty="0" smtClean="0">
                <a:solidFill>
                  <a:schemeClr val="bg1"/>
                </a:solidFill>
              </a:rPr>
              <a:t>Anja Maruschky, Thüringer Ministerium für Infrastruktur und Landwirtschaft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046" y="6384174"/>
            <a:ext cx="993403" cy="482987"/>
          </a:xfrm>
          <a:prstGeom prst="rect">
            <a:avLst/>
          </a:prstGeom>
        </p:spPr>
      </p:pic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643811" y="2407298"/>
            <a:ext cx="10916817" cy="376023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 </a:t>
            </a:r>
            <a:r>
              <a:rPr lang="de-DE" dirty="0" smtClean="0"/>
              <a:t>Umlenken der ungebrochen hohen Eigenheimnachfrage</a:t>
            </a:r>
          </a:p>
          <a:p>
            <a:pPr lvl="1">
              <a:spcBef>
                <a:spcPts val="1200"/>
              </a:spcBef>
            </a:pPr>
            <a:r>
              <a:rPr lang="de-DE" sz="2800" dirty="0" smtClean="0"/>
              <a:t>Aktivierung innerstädtischer Brachflächen für Wohnnutzungen </a:t>
            </a:r>
            <a:br>
              <a:rPr lang="de-DE" sz="2800" dirty="0" smtClean="0"/>
            </a:br>
            <a:r>
              <a:rPr lang="de-DE" sz="2800" dirty="0" smtClean="0"/>
              <a:t>	    </a:t>
            </a:r>
            <a:r>
              <a:rPr lang="de-DE" sz="2800" i="1" dirty="0" smtClean="0"/>
              <a:t>Anreize für Einfamilienhausinteressenten erforderlich, </a:t>
            </a:r>
            <a:br>
              <a:rPr lang="de-DE" sz="2800" i="1" dirty="0" smtClean="0"/>
            </a:br>
            <a:r>
              <a:rPr lang="de-DE" sz="2800" i="1" dirty="0" smtClean="0"/>
              <a:t>	    Unterstützung der Kommunen für kleinteiligere und </a:t>
            </a:r>
            <a:br>
              <a:rPr lang="de-DE" sz="2800" i="1" dirty="0" smtClean="0"/>
            </a:br>
            <a:r>
              <a:rPr lang="de-DE" sz="2800" i="1" dirty="0" smtClean="0"/>
              <a:t>       aufwendigere Flächenentwicklungen (siehe passfähiger </a:t>
            </a:r>
            <a:br>
              <a:rPr lang="de-DE" sz="2800" i="1" dirty="0" smtClean="0"/>
            </a:br>
            <a:r>
              <a:rPr lang="de-DE" sz="2800" i="1" dirty="0" smtClean="0"/>
              <a:t>       Umsetzungsverfahren von Förderprogrammen)</a:t>
            </a:r>
          </a:p>
          <a:p>
            <a:pPr lvl="1">
              <a:spcBef>
                <a:spcPts val="1200"/>
              </a:spcBef>
            </a:pPr>
            <a:r>
              <a:rPr lang="de-DE" sz="2800" dirty="0"/>
              <a:t>N</a:t>
            </a:r>
            <a:r>
              <a:rPr lang="de-DE" sz="2800" dirty="0" smtClean="0"/>
              <a:t>achnutzung von Abrissflächen </a:t>
            </a:r>
            <a:r>
              <a:rPr lang="de-DE" sz="2800" smtClean="0"/>
              <a:t>in </a:t>
            </a:r>
            <a:r>
              <a:rPr lang="de-DE" sz="2800" smtClean="0"/>
              <a:t>innenstadtnahen </a:t>
            </a:r>
            <a:r>
              <a:rPr lang="de-DE" sz="2800" dirty="0" smtClean="0"/>
              <a:t>DDR Platten-baugebieten</a:t>
            </a:r>
            <a:br>
              <a:rPr lang="de-DE" sz="2800" dirty="0" smtClean="0"/>
            </a:br>
            <a:r>
              <a:rPr lang="de-DE" sz="2800" dirty="0" smtClean="0"/>
              <a:t>	    </a:t>
            </a:r>
            <a:r>
              <a:rPr lang="de-DE" sz="2800" i="1" dirty="0" smtClean="0"/>
              <a:t>Schlechtes Außenimage der Quartiere zu thematisieren</a:t>
            </a:r>
            <a:endParaRPr lang="de-DE" sz="2800" i="1" dirty="0"/>
          </a:p>
        </p:txBody>
      </p:sp>
      <p:sp>
        <p:nvSpPr>
          <p:cNvPr id="8" name="Inhaltsplatzhalter 1"/>
          <p:cNvSpPr txBox="1">
            <a:spLocks/>
          </p:cNvSpPr>
          <p:nvPr/>
        </p:nvSpPr>
        <p:spPr>
          <a:xfrm>
            <a:off x="766499" y="906833"/>
            <a:ext cx="11224726" cy="12851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b="1" i="1" dirty="0">
                <a:solidFill>
                  <a:srgbClr val="0070C0"/>
                </a:solidFill>
              </a:rPr>
              <a:t>beispielhafte Einzelansätze zur Diskussion (Fokus Städtebauförderung)</a:t>
            </a:r>
          </a:p>
          <a:p>
            <a:pPr marL="0" indent="0">
              <a:buNone/>
            </a:pPr>
            <a:r>
              <a:rPr lang="de-DE" sz="4000" u="sng" dirty="0" smtClean="0"/>
              <a:t>Innenstädte als </a:t>
            </a:r>
            <a:r>
              <a:rPr lang="de-DE" sz="4000" u="sng" dirty="0"/>
              <a:t>Wohnstandorte (wieder-) </a:t>
            </a:r>
            <a:r>
              <a:rPr lang="de-DE" sz="4000" u="sng" dirty="0" smtClean="0"/>
              <a:t>entdecken</a:t>
            </a:r>
            <a:endParaRPr lang="de-DE" sz="4000" u="sng" dirty="0"/>
          </a:p>
        </p:txBody>
      </p:sp>
      <p:sp>
        <p:nvSpPr>
          <p:cNvPr id="10" name="Pfeil nach rechts 9"/>
          <p:cNvSpPr/>
          <p:nvPr/>
        </p:nvSpPr>
        <p:spPr>
          <a:xfrm>
            <a:off x="1437642" y="3677977"/>
            <a:ext cx="412923" cy="240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 nach rechts 10"/>
          <p:cNvSpPr/>
          <p:nvPr/>
        </p:nvSpPr>
        <p:spPr>
          <a:xfrm>
            <a:off x="1437642" y="3289210"/>
            <a:ext cx="412923" cy="240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rechts 11"/>
          <p:cNvSpPr/>
          <p:nvPr/>
        </p:nvSpPr>
        <p:spPr>
          <a:xfrm>
            <a:off x="1450081" y="5519215"/>
            <a:ext cx="412923" cy="240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335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493</Words>
  <Application>Microsoft Office PowerPoint</Application>
  <PresentationFormat>Breitbild</PresentationFormat>
  <Paragraphs>80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</vt:lpstr>
      <vt:lpstr>30 Jahre Städtebauförderung in Sachsen  Konferenz am 06.10.2021 in Neustadt</vt:lpstr>
      <vt:lpstr>30 Jahre Städtebauförderung in Sachsen 06.10.2021 – Workshop 4</vt:lpstr>
      <vt:lpstr>30 Jahre Städtebauförderung in Sachsen 06.10.2021 – Workshop 4</vt:lpstr>
      <vt:lpstr>30 Jahre Städtebauförderung in Sachsen 06.10.2021 – Workshop 4</vt:lpstr>
      <vt:lpstr>30 Jahre Städtebauförderung in Sachsen 06.10.2021 – Workshop 4</vt:lpstr>
      <vt:lpstr>30 Jahre Städtebauförderung in Sachsen 06.10.2021 – Workshop 4</vt:lpstr>
      <vt:lpstr>30 Jahre Städtebauförderung in Sachsen 06.10.2021 – Workshop 4</vt:lpstr>
      <vt:lpstr>30 Jahre Städtebauförderung in Sachsen 06.10.2021 – Workshop 4</vt:lpstr>
      <vt:lpstr>30 Jahre Städtebauförderung in Sachsen 06.10.2021 – Workshop 4</vt:lpstr>
      <vt:lpstr>30 Jahre Städtebauförderung in Sachsen 06.10.2021 – Workshop 4</vt:lpstr>
      <vt:lpstr>30 Jahre Städtebauförderung in Sachsen 06.10.2021 – Workshop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TMIL Maruschky, Anja</dc:creator>
  <cp:lastModifiedBy>TMIL</cp:lastModifiedBy>
  <cp:revision>144</cp:revision>
  <dcterms:created xsi:type="dcterms:W3CDTF">2021-10-03T17:06:24Z</dcterms:created>
  <dcterms:modified xsi:type="dcterms:W3CDTF">2021-10-06T06:14:17Z</dcterms:modified>
</cp:coreProperties>
</file>